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42.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4.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92" r:id="rId5"/>
    <p:sldMasterId id="2147483693" r:id="rId6"/>
    <p:sldMasterId id="2147483694" r:id="rId7"/>
    <p:sldMasterId id="2147483695" r:id="rId8"/>
  </p:sldMasterIdLst>
  <p:notesMasterIdLst>
    <p:notesMasterId r:id="rId9"/>
  </p:notesMasterIdLst>
  <p:sldIdLst>
    <p:sldId id="256" r:id="rId10"/>
    <p:sldId id="257" r:id="rId11"/>
    <p:sldId id="258" r:id="rId12"/>
    <p:sldId id="259" r:id="rId13"/>
    <p:sldId id="260" r:id="rId14"/>
  </p:sldIdLst>
  <p:sldSz cy="10058400" cx="7772400"/>
  <p:notesSz cx="6858000" cy="9144000"/>
  <p:embeddedFontLst>
    <p:embeddedFont>
      <p:font typeface="Halant"/>
      <p:regular r:id="rId15"/>
      <p:bold r:id="rId16"/>
    </p:embeddedFont>
    <p:embeddedFont>
      <p:font typeface="Inter SemiBold"/>
      <p:regular r:id="rId17"/>
      <p:bold r:id="rId18"/>
      <p:italic r:id="rId19"/>
      <p:boldItalic r:id="rId20"/>
    </p:embeddedFont>
    <p:embeddedFont>
      <p:font typeface="Inter"/>
      <p:regular r:id="rId21"/>
      <p:bold r:id="rId22"/>
      <p:italic r:id="rId23"/>
      <p:boldItalic r:id="rId24"/>
    </p:embeddedFont>
    <p:embeddedFont>
      <p:font typeface="Plus Jakarta Sans"/>
      <p:regular r:id="rId25"/>
      <p:bold r:id="rId26"/>
      <p:italic r:id="rId27"/>
      <p:boldItalic r:id="rId28"/>
    </p:embeddedFont>
    <p:embeddedFont>
      <p:font typeface="Plus Jakarta Sans Medium"/>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C19535B-FAB6-4DBA-84E3-90D64F1DD9CC}">
  <a:tblStyle styleId="{4C19535B-FAB6-4DBA-84E3-90D64F1DD9CC}"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824369E4-B09F-42CF-914F-57291A5FB953}"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boldItalic.fntdata"/><Relationship Id="rId22" Type="http://schemas.openxmlformats.org/officeDocument/2006/relationships/font" Target="fonts/Inter-bold.fntdata"/><Relationship Id="rId21" Type="http://schemas.openxmlformats.org/officeDocument/2006/relationships/font" Target="fonts/Inter-regular.fntdata"/><Relationship Id="rId24" Type="http://schemas.openxmlformats.org/officeDocument/2006/relationships/font" Target="fonts/Inter-boldItalic.fntdata"/><Relationship Id="rId23"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notesMaster" Target="notesMasters/notesMaster1.xml"/><Relationship Id="rId26" Type="http://schemas.openxmlformats.org/officeDocument/2006/relationships/font" Target="fonts/PlusJakartaSans-bold.fntdata"/><Relationship Id="rId25" Type="http://schemas.openxmlformats.org/officeDocument/2006/relationships/font" Target="fonts/PlusJakartaSans-regular.fntdata"/><Relationship Id="rId28" Type="http://schemas.openxmlformats.org/officeDocument/2006/relationships/font" Target="fonts/PlusJakartaSans-boldItalic.fntdata"/><Relationship Id="rId27"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regular.fntdata"/><Relationship Id="rId7" Type="http://schemas.openxmlformats.org/officeDocument/2006/relationships/slideMaster" Target="slideMasters/slideMaster3.xml"/><Relationship Id="rId8" Type="http://schemas.openxmlformats.org/officeDocument/2006/relationships/slideMaster" Target="slideMasters/slideMaster4.xml"/><Relationship Id="rId31" Type="http://schemas.openxmlformats.org/officeDocument/2006/relationships/font" Target="fonts/PlusJakartaSansMedium-italic.fntdata"/><Relationship Id="rId30" Type="http://schemas.openxmlformats.org/officeDocument/2006/relationships/font" Target="fonts/PlusJakartaSansMedium-bold.fntdata"/><Relationship Id="rId11" Type="http://schemas.openxmlformats.org/officeDocument/2006/relationships/slide" Target="slides/slide2.xml"/><Relationship Id="rId10" Type="http://schemas.openxmlformats.org/officeDocument/2006/relationships/slide" Target="slides/slide1.xml"/><Relationship Id="rId32" Type="http://schemas.openxmlformats.org/officeDocument/2006/relationships/font" Target="fonts/PlusJakartaSansMedium-boldItalic.fntdata"/><Relationship Id="rId13" Type="http://schemas.openxmlformats.org/officeDocument/2006/relationships/slide" Target="slides/slide4.xml"/><Relationship Id="rId12" Type="http://schemas.openxmlformats.org/officeDocument/2006/relationships/slide" Target="slides/slide3.xml"/><Relationship Id="rId15" Type="http://schemas.openxmlformats.org/officeDocument/2006/relationships/font" Target="fonts/Halant-regular.fntdata"/><Relationship Id="rId14" Type="http://schemas.openxmlformats.org/officeDocument/2006/relationships/slide" Target="slides/slide5.xml"/><Relationship Id="rId17" Type="http://schemas.openxmlformats.org/officeDocument/2006/relationships/font" Target="fonts/InterSemiBold-regular.fntdata"/><Relationship Id="rId16" Type="http://schemas.openxmlformats.org/officeDocument/2006/relationships/font" Target="fonts/Halant-bold.fntdata"/><Relationship Id="rId19" Type="http://schemas.openxmlformats.org/officeDocument/2006/relationships/font" Target="fonts/InterSemiBold-italic.fntdata"/><Relationship Id="rId18" Type="http://schemas.openxmlformats.org/officeDocument/2006/relationships/font" Target="fonts/InterSemiBold-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35dd89a40c7_0_7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35dd89a40c7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g35dd89a40c7_0_2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1" name="Google Shape;201;g35dd89a40c7_0_2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g35e1d8adab1_0_21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1" name="Google Shape;211;g35e1d8adab1_0_2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g35e1d8adab1_0_36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0" name="Google Shape;230;g35e1d8adab1_0_3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35e1d8adab1_0_42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1" name="Google Shape;241;g35e1d8adab1_0_4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44" name="Shape 144"/>
        <p:cNvGrpSpPr/>
        <p:nvPr/>
      </p:nvGrpSpPr>
      <p:grpSpPr>
        <a:xfrm>
          <a:off x="0" y="0"/>
          <a:ext cx="0" cy="0"/>
          <a:chOff x="0" y="0"/>
          <a:chExt cx="0" cy="0"/>
        </a:xfrm>
      </p:grpSpPr>
      <p:sp>
        <p:nvSpPr>
          <p:cNvPr id="145" name="Google Shape;145;p38"/>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46" name="Google Shape;146;p38"/>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47" name="Google Shape;147;p3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48" name="Shape 148"/>
        <p:cNvGrpSpPr/>
        <p:nvPr/>
      </p:nvGrpSpPr>
      <p:grpSpPr>
        <a:xfrm>
          <a:off x="0" y="0"/>
          <a:ext cx="0" cy="0"/>
          <a:chOff x="0" y="0"/>
          <a:chExt cx="0" cy="0"/>
        </a:xfrm>
      </p:grpSpPr>
      <p:sp>
        <p:nvSpPr>
          <p:cNvPr id="149" name="Google Shape;149;p39"/>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0" name="Google Shape;150;p3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51" name="Shape 151"/>
        <p:cNvGrpSpPr/>
        <p:nvPr/>
      </p:nvGrpSpPr>
      <p:grpSpPr>
        <a:xfrm>
          <a:off x="0" y="0"/>
          <a:ext cx="0" cy="0"/>
          <a:chOff x="0" y="0"/>
          <a:chExt cx="0" cy="0"/>
        </a:xfrm>
      </p:grpSpPr>
      <p:sp>
        <p:nvSpPr>
          <p:cNvPr id="152" name="Google Shape;152;p4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53" name="Google Shape;153;p40"/>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54" name="Google Shape;154;p4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55" name="Shape 155"/>
        <p:cNvGrpSpPr/>
        <p:nvPr/>
      </p:nvGrpSpPr>
      <p:grpSpPr>
        <a:xfrm>
          <a:off x="0" y="0"/>
          <a:ext cx="0" cy="0"/>
          <a:chOff x="0" y="0"/>
          <a:chExt cx="0" cy="0"/>
        </a:xfrm>
      </p:grpSpPr>
      <p:sp>
        <p:nvSpPr>
          <p:cNvPr id="156" name="Google Shape;156;p41"/>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57" name="Google Shape;157;p41"/>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58" name="Google Shape;158;p41"/>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59" name="Google Shape;159;p4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60" name="Shape 160"/>
        <p:cNvGrpSpPr/>
        <p:nvPr/>
      </p:nvGrpSpPr>
      <p:grpSpPr>
        <a:xfrm>
          <a:off x="0" y="0"/>
          <a:ext cx="0" cy="0"/>
          <a:chOff x="0" y="0"/>
          <a:chExt cx="0" cy="0"/>
        </a:xfrm>
      </p:grpSpPr>
      <p:sp>
        <p:nvSpPr>
          <p:cNvPr id="161" name="Google Shape;161;p42"/>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62" name="Google Shape;162;p4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63" name="Shape 163"/>
        <p:cNvGrpSpPr/>
        <p:nvPr/>
      </p:nvGrpSpPr>
      <p:grpSpPr>
        <a:xfrm>
          <a:off x="0" y="0"/>
          <a:ext cx="0" cy="0"/>
          <a:chOff x="0" y="0"/>
          <a:chExt cx="0" cy="0"/>
        </a:xfrm>
      </p:grpSpPr>
      <p:sp>
        <p:nvSpPr>
          <p:cNvPr id="164" name="Google Shape;164;p43"/>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65" name="Google Shape;165;p43"/>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66" name="Google Shape;166;p4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67" name="Shape 167"/>
        <p:cNvGrpSpPr/>
        <p:nvPr/>
      </p:nvGrpSpPr>
      <p:grpSpPr>
        <a:xfrm>
          <a:off x="0" y="0"/>
          <a:ext cx="0" cy="0"/>
          <a:chOff x="0" y="0"/>
          <a:chExt cx="0" cy="0"/>
        </a:xfrm>
      </p:grpSpPr>
      <p:sp>
        <p:nvSpPr>
          <p:cNvPr id="168" name="Google Shape;168;p44"/>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69" name="Google Shape;169;p4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70" name="Shape 170"/>
        <p:cNvGrpSpPr/>
        <p:nvPr/>
      </p:nvGrpSpPr>
      <p:grpSpPr>
        <a:xfrm>
          <a:off x="0" y="0"/>
          <a:ext cx="0" cy="0"/>
          <a:chOff x="0" y="0"/>
          <a:chExt cx="0" cy="0"/>
        </a:xfrm>
      </p:grpSpPr>
      <p:sp>
        <p:nvSpPr>
          <p:cNvPr id="171" name="Google Shape;171;p45"/>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72" name="Google Shape;172;p45"/>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73" name="Google Shape;173;p45"/>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74" name="Google Shape;174;p45"/>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75" name="Google Shape;175;p4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76" name="Shape 176"/>
        <p:cNvGrpSpPr/>
        <p:nvPr/>
      </p:nvGrpSpPr>
      <p:grpSpPr>
        <a:xfrm>
          <a:off x="0" y="0"/>
          <a:ext cx="0" cy="0"/>
          <a:chOff x="0" y="0"/>
          <a:chExt cx="0" cy="0"/>
        </a:xfrm>
      </p:grpSpPr>
      <p:sp>
        <p:nvSpPr>
          <p:cNvPr id="177" name="Google Shape;177;p46"/>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78" name="Google Shape;178;p4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79" name="Shape 179"/>
        <p:cNvGrpSpPr/>
        <p:nvPr/>
      </p:nvGrpSpPr>
      <p:grpSpPr>
        <a:xfrm>
          <a:off x="0" y="0"/>
          <a:ext cx="0" cy="0"/>
          <a:chOff x="0" y="0"/>
          <a:chExt cx="0" cy="0"/>
        </a:xfrm>
      </p:grpSpPr>
      <p:sp>
        <p:nvSpPr>
          <p:cNvPr id="180" name="Google Shape;180;p47"/>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81" name="Google Shape;181;p47"/>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82" name="Google Shape;182;p4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83" name="Shape 183"/>
        <p:cNvGrpSpPr/>
        <p:nvPr/>
      </p:nvGrpSpPr>
      <p:grpSpPr>
        <a:xfrm>
          <a:off x="0" y="0"/>
          <a:ext cx="0" cy="0"/>
          <a:chOff x="0" y="0"/>
          <a:chExt cx="0" cy="0"/>
        </a:xfrm>
      </p:grpSpPr>
      <p:sp>
        <p:nvSpPr>
          <p:cNvPr id="184" name="Google Shape;184;p4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5.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1.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11" Type="http://schemas.openxmlformats.org/officeDocument/2006/relationships/slideLayout" Target="../slideLayouts/slideLayout44.xml"/><Relationship Id="rId10" Type="http://schemas.openxmlformats.org/officeDocument/2006/relationships/slideLayout" Target="../slideLayouts/slideLayout43.xml"/><Relationship Id="rId12" Type="http://schemas.openxmlformats.org/officeDocument/2006/relationships/theme" Target="../theme/theme4.xml"/><Relationship Id="rId9" Type="http://schemas.openxmlformats.org/officeDocument/2006/relationships/slideLayout" Target="../slideLayouts/slideLayout42.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140" name="Shape 140"/>
        <p:cNvGrpSpPr/>
        <p:nvPr/>
      </p:nvGrpSpPr>
      <p:grpSpPr>
        <a:xfrm>
          <a:off x="0" y="0"/>
          <a:ext cx="0" cy="0"/>
          <a:chOff x="0" y="0"/>
          <a:chExt cx="0" cy="0"/>
        </a:xfrm>
      </p:grpSpPr>
      <p:sp>
        <p:nvSpPr>
          <p:cNvPr id="141" name="Google Shape;141;p37"/>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142" name="Google Shape;142;p37"/>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143" name="Google Shape;143;p37"/>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0.png"/><Relationship Id="rId4" Type="http://schemas.openxmlformats.org/officeDocument/2006/relationships/image" Target="../media/image4.png"/><Relationship Id="rId5" Type="http://schemas.openxmlformats.org/officeDocument/2006/relationships/hyperlink" Target="https://www.youtube.com/watch?v=vDV0Ldp31xA" TargetMode="External"/><Relationship Id="rId6"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2.xml"/><Relationship Id="rId3" Type="http://schemas.openxmlformats.org/officeDocument/2006/relationships/image" Target="../media/image10.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0.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10.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5.xml"/><Relationship Id="rId3" Type="http://schemas.openxmlformats.org/officeDocument/2006/relationships/image" Target="../media/image10.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8" name="Shape 188"/>
        <p:cNvGrpSpPr/>
        <p:nvPr/>
      </p:nvGrpSpPr>
      <p:grpSpPr>
        <a:xfrm>
          <a:off x="0" y="0"/>
          <a:ext cx="0" cy="0"/>
          <a:chOff x="0" y="0"/>
          <a:chExt cx="0" cy="0"/>
        </a:xfrm>
      </p:grpSpPr>
      <p:sp>
        <p:nvSpPr>
          <p:cNvPr id="189" name="Google Shape;189;p49"/>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300">
                <a:solidFill>
                  <a:schemeClr val="dk1"/>
                </a:solidFill>
                <a:latin typeface="Plus Jakarta Sans Medium"/>
                <a:ea typeface="Plus Jakarta Sans Medium"/>
                <a:cs typeface="Plus Jakarta Sans Medium"/>
                <a:sym typeface="Plus Jakarta Sans Medium"/>
              </a:rPr>
              <a:t>T</a:t>
            </a:r>
            <a:r>
              <a:rPr lang="en" sz="2200">
                <a:solidFill>
                  <a:schemeClr val="dk1"/>
                </a:solidFill>
                <a:latin typeface="Plus Jakarta Sans Medium"/>
                <a:ea typeface="Plus Jakarta Sans Medium"/>
                <a:cs typeface="Plus Jakarta Sans Medium"/>
                <a:sym typeface="Plus Jakarta Sans Medium"/>
              </a:rPr>
              <a:t>he First Women to Complete the Oregon Trail</a:t>
            </a:r>
            <a:endParaRPr sz="22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90" name="Google Shape;190;p49"/>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91" name="Google Shape;191;p49"/>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92" name="Google Shape;192;p49"/>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93" name="Google Shape;193;p49"/>
          <p:cNvSpPr txBox="1"/>
          <p:nvPr/>
        </p:nvSpPr>
        <p:spPr>
          <a:xfrm>
            <a:off x="670050" y="11874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194" name="Google Shape;194;p49"/>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195" name="Google Shape;195;p49"/>
          <p:cNvGraphicFramePr/>
          <p:nvPr/>
        </p:nvGraphicFramePr>
        <p:xfrm>
          <a:off x="315750" y="2583825"/>
          <a:ext cx="3000000" cy="3000000"/>
        </p:xfrm>
        <a:graphic>
          <a:graphicData uri="http://schemas.openxmlformats.org/drawingml/2006/table">
            <a:tbl>
              <a:tblPr>
                <a:noFill/>
                <a:tableStyleId>{4C19535B-FAB6-4DBA-84E3-90D64F1DD9CC}</a:tableStyleId>
              </a:tblPr>
              <a:tblGrid>
                <a:gridCol w="7140900"/>
              </a:tblGrid>
              <a:tr h="431125">
                <a:tc>
                  <a:txBody>
                    <a:bodyPr/>
                    <a:lstStyle/>
                    <a:p>
                      <a:pPr indent="0" lvl="0" marL="0" rtl="0" algn="l">
                        <a:spcBef>
                          <a:spcPts val="0"/>
                        </a:spcBef>
                        <a:spcAft>
                          <a:spcPts val="0"/>
                        </a:spcAft>
                        <a:buNone/>
                      </a:pPr>
                      <a:r>
                        <a:rPr b="1" lang="en" sz="1300" u="sng">
                          <a:solidFill>
                            <a:schemeClr val="hlink"/>
                          </a:solidFill>
                          <a:latin typeface="Halant"/>
                          <a:ea typeface="Halant"/>
                          <a:cs typeface="Halant"/>
                          <a:sym typeface="Halant"/>
                          <a:hlinkClick r:id="rId5"/>
                        </a:rPr>
                        <a:t>Video Transcript:</a:t>
                      </a:r>
                      <a:endParaRPr sz="1300">
                        <a:latin typeface="Halant"/>
                        <a:ea typeface="Halant"/>
                        <a:cs typeface="Halant"/>
                        <a:sym typeface="Halant"/>
                      </a:endParaRPr>
                    </a:p>
                    <a:p>
                      <a:pPr indent="0" lvl="0" marL="38100" marR="15240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1836, a group of missionaries left for what was billed as the promised land, Oregon. Marcus and Narcissa Whitman joined the party which followed the Oregon Trail. The old fur trading route started in western Missouri. Then stretched 2,500 miles to Oregon's fabled farmland. Today, that journey would cross five states. Before the Whitman party, no women or wagons had attempted the trip. No one thought they could make it over the steep south pass, the easiest route through the Rockies. But Narcissa Whitman pushed through. The frontier was now open to families. Soon wagon ruts on the Oregon Trail grew deeper. Tens of thousands of homesteaders began forging West including Amelia Knight. She left Iowa newly pregnant with her husband and seven children. They followed the Platte River, the source of drinking water and disease on the trail. In what's now Nebraska, the Knights looked for landmarks like jailhouse and courthouse rocks and Scottsbluff. Out here, they feared Indian attacks but the biggest killers were River crossings and gun accidents.</a:t>
                      </a:r>
                      <a:endParaRPr sz="1200">
                        <a:solidFill>
                          <a:schemeClr val="dk1"/>
                        </a:solidFill>
                        <a:latin typeface="Inter"/>
                        <a:ea typeface="Inter"/>
                        <a:cs typeface="Inter"/>
                        <a:sym typeface="Inter"/>
                      </a:endParaRPr>
                    </a:p>
                    <a:p>
                      <a:pPr indent="0" lvl="0" marL="38100" marR="15240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r>
            </a:tbl>
          </a:graphicData>
        </a:graphic>
      </p:graphicFrame>
      <p:sp>
        <p:nvSpPr>
          <p:cNvPr id="196" name="Google Shape;196;p49"/>
          <p:cNvSpPr txBox="1"/>
          <p:nvPr/>
        </p:nvSpPr>
        <p:spPr>
          <a:xfrm>
            <a:off x="1700625" y="1575298"/>
            <a:ext cx="5673000" cy="8229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Contextualization</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latin typeface="Inter"/>
                <a:ea typeface="Inter"/>
                <a:cs typeface="Inter"/>
                <a:sym typeface="Inter"/>
              </a:rPr>
              <a:t>Thinking historically means interpreting historical events, developments, or processes in light of the surrounding historical context.</a:t>
            </a:r>
            <a:endParaRPr sz="10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solidFill>
                <a:srgbClr val="000000"/>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197" name="Google Shape;197;p49"/>
          <p:cNvSpPr txBox="1"/>
          <p:nvPr/>
        </p:nvSpPr>
        <p:spPr>
          <a:xfrm>
            <a:off x="435675" y="5452663"/>
            <a:ext cx="6918300" cy="260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How do you think Narcissa Whitman’s journey may have changed the way people viewed westward expansion?</a:t>
            </a:r>
            <a:endParaRPr sz="1200">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might settlers like the Knight family have risked such a dangerous journey to move west?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highlight>
                <a:srgbClr val="E95C3D"/>
              </a:highlight>
              <a:latin typeface="Inter"/>
              <a:ea typeface="Inter"/>
              <a:cs typeface="Inter"/>
              <a:sym typeface="Inter"/>
            </a:endParaRPr>
          </a:p>
          <a:p>
            <a:pPr indent="0" lvl="0" marL="457200" rtl="0" algn="l">
              <a:spcBef>
                <a:spcPts val="0"/>
              </a:spcBef>
              <a:spcAft>
                <a:spcPts val="0"/>
              </a:spcAft>
              <a:buNone/>
            </a:pPr>
            <a:r>
              <a:t/>
            </a:r>
            <a:endParaRPr b="1" sz="1200">
              <a:solidFill>
                <a:srgbClr val="E95C3D"/>
              </a:solidFill>
              <a:highlight>
                <a:srgbClr val="E95C3D"/>
              </a:highlight>
              <a:latin typeface="Inter"/>
              <a:ea typeface="Inter"/>
              <a:cs typeface="Inter"/>
              <a:sym typeface="Inter"/>
            </a:endParaRPr>
          </a:p>
          <a:p>
            <a:pPr indent="0" lvl="0" marL="0" rtl="0" algn="l">
              <a:spcBef>
                <a:spcPts val="0"/>
              </a:spcBef>
              <a:spcAft>
                <a:spcPts val="0"/>
              </a:spcAft>
              <a:buNone/>
            </a:pPr>
            <a:r>
              <a:t/>
            </a:r>
            <a:endParaRPr sz="1200">
              <a:solidFill>
                <a:srgbClr val="000000"/>
              </a:solidFill>
              <a:highlight>
                <a:srgbClr val="E95C3D"/>
              </a:highlight>
              <a:latin typeface="Inter"/>
              <a:ea typeface="Inter"/>
              <a:cs typeface="Inter"/>
              <a:sym typeface="Inter"/>
            </a:endParaRPr>
          </a:p>
          <a:p>
            <a:pPr indent="0" lvl="0" marL="0" rtl="0" algn="l">
              <a:spcBef>
                <a:spcPts val="0"/>
              </a:spcBef>
              <a:spcAft>
                <a:spcPts val="0"/>
              </a:spcAft>
              <a:buNone/>
            </a:pPr>
            <a:r>
              <a:t/>
            </a:r>
            <a:endParaRPr sz="1200">
              <a:solidFill>
                <a:srgbClr val="000000"/>
              </a:solidFill>
              <a:highlight>
                <a:srgbClr val="E95C3D"/>
              </a:highlight>
              <a:latin typeface="Inter"/>
              <a:ea typeface="Inter"/>
              <a:cs typeface="Inter"/>
              <a:sym typeface="Inter"/>
            </a:endParaRPr>
          </a:p>
        </p:txBody>
      </p:sp>
      <p:pic>
        <p:nvPicPr>
          <p:cNvPr id="198" name="Google Shape;198;p49" title="Context@2x transparent.png"/>
          <p:cNvPicPr preferRelativeResize="0"/>
          <p:nvPr/>
        </p:nvPicPr>
        <p:blipFill rotWithShape="1">
          <a:blip r:embed="rId6">
            <a:alphaModFix/>
          </a:blip>
          <a:srcRect b="0" l="0" r="0" t="0"/>
          <a:stretch/>
        </p:blipFill>
        <p:spPr>
          <a:xfrm>
            <a:off x="670051" y="1610089"/>
            <a:ext cx="822875" cy="8228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2" name="Shape 202"/>
        <p:cNvGrpSpPr/>
        <p:nvPr/>
      </p:nvGrpSpPr>
      <p:grpSpPr>
        <a:xfrm>
          <a:off x="0" y="0"/>
          <a:ext cx="0" cy="0"/>
          <a:chOff x="0" y="0"/>
          <a:chExt cx="0" cy="0"/>
        </a:xfrm>
      </p:grpSpPr>
      <p:sp>
        <p:nvSpPr>
          <p:cNvPr id="203" name="Google Shape;203;p50"/>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Women on the Trail</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Luzena Stanley Wilson</a:t>
            </a:r>
            <a:endParaRPr sz="1900">
              <a:solidFill>
                <a:schemeClr val="dk1"/>
              </a:solidFill>
              <a:latin typeface="Plus Jakarta Sans"/>
              <a:ea typeface="Plus Jakarta Sans"/>
              <a:cs typeface="Plus Jakarta Sans"/>
              <a:sym typeface="Plus Jakarta Sans"/>
            </a:endParaRPr>
          </a:p>
        </p:txBody>
      </p:sp>
      <p:sp>
        <p:nvSpPr>
          <p:cNvPr id="204" name="Google Shape;204;p50"/>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05" name="Google Shape;205;p50"/>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206" name="Google Shape;206;p50"/>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07" name="Google Shape;207;p50"/>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208" name="Google Shape;208;p50"/>
          <p:cNvGraphicFramePr/>
          <p:nvPr/>
        </p:nvGraphicFramePr>
        <p:xfrm>
          <a:off x="390126" y="879426"/>
          <a:ext cx="3000000" cy="3000000"/>
        </p:xfrm>
        <a:graphic>
          <a:graphicData uri="http://schemas.openxmlformats.org/drawingml/2006/table">
            <a:tbl>
              <a:tblPr>
                <a:noFill/>
                <a:tableStyleId>{824369E4-B09F-42CF-914F-57291A5FB953}</a:tableStyleId>
              </a:tblPr>
              <a:tblGrid>
                <a:gridCol w="7057200"/>
              </a:tblGrid>
              <a:tr h="436250">
                <a:tc>
                  <a:txBody>
                    <a:bodyPr/>
                    <a:lstStyle/>
                    <a:p>
                      <a:pPr indent="0" lvl="0" marL="0" rtl="0" algn="l">
                        <a:spcBef>
                          <a:spcPts val="0"/>
                        </a:spcBef>
                        <a:spcAft>
                          <a:spcPts val="0"/>
                        </a:spcAft>
                        <a:buNone/>
                      </a:pPr>
                      <a:r>
                        <a:rPr lang="en" sz="1200">
                          <a:latin typeface="Halant"/>
                          <a:ea typeface="Halant"/>
                          <a:cs typeface="Halant"/>
                          <a:sym typeface="Halant"/>
                        </a:rPr>
                        <a:t>Source: </a:t>
                      </a:r>
                      <a:r>
                        <a:rPr lang="en" sz="1200">
                          <a:solidFill>
                            <a:schemeClr val="dk1"/>
                          </a:solidFill>
                          <a:latin typeface="Halant"/>
                          <a:ea typeface="Halant"/>
                          <a:cs typeface="Halant"/>
                          <a:sym typeface="Halant"/>
                        </a:rPr>
                        <a:t> Luzena Stanley </a:t>
                      </a:r>
                      <a:r>
                        <a:rPr lang="en" sz="1200">
                          <a:solidFill>
                            <a:schemeClr val="dk1"/>
                          </a:solidFill>
                          <a:latin typeface="Halant"/>
                          <a:ea typeface="Halant"/>
                          <a:cs typeface="Halant"/>
                          <a:sym typeface="Halant"/>
                        </a:rPr>
                        <a:t>Wilson, </a:t>
                      </a:r>
                      <a:r>
                        <a:rPr i="1" lang="en" sz="1200">
                          <a:solidFill>
                            <a:schemeClr val="dk1"/>
                          </a:solidFill>
                          <a:latin typeface="Halant"/>
                          <a:ea typeface="Halant"/>
                          <a:cs typeface="Halant"/>
                          <a:sym typeface="Halant"/>
                        </a:rPr>
                        <a:t>Luzena Stanley Wilson, ‘49er; Memories recalled years later for her daughter Correnah Wilson Wright</a:t>
                      </a:r>
                      <a:r>
                        <a:rPr lang="en" sz="1200">
                          <a:solidFill>
                            <a:schemeClr val="dk1"/>
                          </a:solidFill>
                          <a:latin typeface="Halant"/>
                          <a:ea typeface="Halant"/>
                          <a:cs typeface="Halant"/>
                          <a:sym typeface="Halant"/>
                        </a:rPr>
                        <a:t>, 1937.</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Luzena Stanley Wilson was a pioneer woman who traveled to California during the 1849 Gold Rush, later sharing her experiences as a hotel keeper, settler, and observer of California’s changing communities in recollections dictated to her daughter.</a:t>
                      </a:r>
                      <a:endParaRPr sz="1000">
                        <a:solidFill>
                          <a:schemeClr val="dk1"/>
                        </a:solidFill>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238025">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It was a hard march over the desert. The men were tired out goading on the poor oxen which seemed ready to drop at every step. They were covered with a thick coating of dust, even to the red tongues which hung from their mouths swollen with thirst and heat..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gold excitement spread like wildfire, even out to our log cabin in the prairie, and as we had almost nothing to lose, and we might gain a fortune, we early caught the fever. My husband grew enthusiastic and wanted to start immediately, but I would not be left behind.</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Women were scarce in those days. I lived six months in Sacramento and saw only two. There may have been others, but I never saw them. There was no time for visiting or gossiping; it was hard work from daylight till dark, and sometimes long after, and I nodded to my neighbor and called out "Good morning" as each of us hung the clothes out to dry on the lines.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"Coyote Diggings," for that was the early name of the Nevada City placer mines, were very rich in gold, and money came pouring into the town. Everybody had money, and everybody spent it. Money ran through one's fingers like water through a sieve. The most profitable employment of the time was gambling, and fifty or sixty of the men who pursued the profession were guests at my table.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fever and uncertainty of mining made the people grow old and haggard. They might dig, dig, dig, fruitlessly for days, making scarcely enough to keep body and soul together, and then disheartened, sell the worthless claim for enough provisions to last till they struck another camp. Perhaps the first day's work on the old claim by the new owner would yield hundreds of dollars.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txBody>
                  <a:tcPr marT="66525" marB="66525" marR="67475" marL="6747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2" name="Shape 212"/>
        <p:cNvGrpSpPr/>
        <p:nvPr/>
      </p:nvGrpSpPr>
      <p:grpSpPr>
        <a:xfrm>
          <a:off x="0" y="0"/>
          <a:ext cx="0" cy="0"/>
          <a:chOff x="0" y="0"/>
          <a:chExt cx="0" cy="0"/>
        </a:xfrm>
      </p:grpSpPr>
      <p:sp>
        <p:nvSpPr>
          <p:cNvPr id="213" name="Google Shape;213;p51"/>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Women on the Trail: Source Four</a:t>
            </a:r>
            <a:endParaRPr sz="1900">
              <a:solidFill>
                <a:schemeClr val="dk1"/>
              </a:solidFill>
              <a:latin typeface="Halant"/>
              <a:ea typeface="Halant"/>
              <a:cs typeface="Halant"/>
              <a:sym typeface="Halant"/>
            </a:endParaRPr>
          </a:p>
        </p:txBody>
      </p:sp>
      <p:pic>
        <p:nvPicPr>
          <p:cNvPr id="214" name="Google Shape;214;p5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15" name="Google Shape;215;p5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16" name="Google Shape;216;p5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17" name="Google Shape;217;p51"/>
          <p:cNvPicPr preferRelativeResize="0"/>
          <p:nvPr/>
        </p:nvPicPr>
        <p:blipFill>
          <a:blip r:embed="rId4">
            <a:alphaModFix/>
          </a:blip>
          <a:stretch>
            <a:fillRect/>
          </a:stretch>
        </p:blipFill>
        <p:spPr>
          <a:xfrm>
            <a:off x="226481" y="152922"/>
            <a:ext cx="816414" cy="338543"/>
          </a:xfrm>
          <a:prstGeom prst="rect">
            <a:avLst/>
          </a:prstGeom>
          <a:noFill/>
          <a:ln>
            <a:noFill/>
          </a:ln>
        </p:spPr>
      </p:pic>
      <p:sp>
        <p:nvSpPr>
          <p:cNvPr id="218" name="Google Shape;218;p51"/>
          <p:cNvSpPr txBox="1"/>
          <p:nvPr/>
        </p:nvSpPr>
        <p:spPr>
          <a:xfrm>
            <a:off x="594300" y="807688"/>
            <a:ext cx="6583800" cy="794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Read the assigned source and fill out the graphic organizer and questions below. Be prepared to share out in an Inside/Outside circle activity about these sources.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219" name="Google Shape;219;p51"/>
          <p:cNvSpPr txBox="1"/>
          <p:nvPr/>
        </p:nvSpPr>
        <p:spPr>
          <a:xfrm>
            <a:off x="1302450" y="1470100"/>
            <a:ext cx="5167500" cy="5706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b="1" lang="en" sz="1700">
                <a:solidFill>
                  <a:schemeClr val="dk1"/>
                </a:solidFill>
                <a:latin typeface="Inter"/>
                <a:ea typeface="Inter"/>
                <a:cs typeface="Inter"/>
                <a:sym typeface="Inter"/>
              </a:rPr>
              <a:t>Luzena Stanley Wilson, </a:t>
            </a:r>
            <a:r>
              <a:rPr b="1" i="1" lang="en" sz="1700">
                <a:solidFill>
                  <a:schemeClr val="dk1"/>
                </a:solidFill>
                <a:latin typeface="Inter"/>
                <a:ea typeface="Inter"/>
                <a:cs typeface="Inter"/>
                <a:sym typeface="Inter"/>
              </a:rPr>
              <a:t>‘49er  Memories</a:t>
            </a:r>
            <a:r>
              <a:rPr b="1" lang="en" sz="1700">
                <a:solidFill>
                  <a:schemeClr val="dk1"/>
                </a:solidFill>
                <a:latin typeface="Inter"/>
                <a:ea typeface="Inter"/>
                <a:cs typeface="Inter"/>
                <a:sym typeface="Inter"/>
              </a:rPr>
              <a:t> (1937)</a:t>
            </a:r>
            <a:endParaRPr b="1" sz="2000">
              <a:solidFill>
                <a:schemeClr val="dk1"/>
              </a:solidFill>
              <a:latin typeface="Inter"/>
              <a:ea typeface="Inter"/>
              <a:cs typeface="Inter"/>
              <a:sym typeface="Inter"/>
            </a:endParaRPr>
          </a:p>
        </p:txBody>
      </p:sp>
      <p:sp>
        <p:nvSpPr>
          <p:cNvPr id="220" name="Google Shape;220;p51"/>
          <p:cNvSpPr txBox="1"/>
          <p:nvPr/>
        </p:nvSpPr>
        <p:spPr>
          <a:xfrm>
            <a:off x="2913200" y="2253100"/>
            <a:ext cx="2028000" cy="3642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What were the mental health and emotional challenges of life on the trail?</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sp>
        <p:nvSpPr>
          <p:cNvPr id="221" name="Google Shape;221;p51"/>
          <p:cNvSpPr txBox="1"/>
          <p:nvPr/>
        </p:nvSpPr>
        <p:spPr>
          <a:xfrm>
            <a:off x="5282500" y="2253100"/>
            <a:ext cx="2028000" cy="3642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were the geographic and technology challenges of life on the trail?</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p:txBody>
      </p:sp>
      <p:sp>
        <p:nvSpPr>
          <p:cNvPr id="222" name="Google Shape;222;p51"/>
          <p:cNvSpPr txBox="1"/>
          <p:nvPr/>
        </p:nvSpPr>
        <p:spPr>
          <a:xfrm>
            <a:off x="594300" y="2253100"/>
            <a:ext cx="1977600" cy="3642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What were the physical health and safety challenges of life on the trail?</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cxnSp>
        <p:nvCxnSpPr>
          <p:cNvPr id="223" name="Google Shape;223;p51"/>
          <p:cNvCxnSpPr/>
          <p:nvPr/>
        </p:nvCxnSpPr>
        <p:spPr>
          <a:xfrm>
            <a:off x="1557900" y="2040700"/>
            <a:ext cx="0" cy="212400"/>
          </a:xfrm>
          <a:prstGeom prst="straightConnector1">
            <a:avLst/>
          </a:prstGeom>
          <a:noFill/>
          <a:ln cap="flat" cmpd="sng" w="9525">
            <a:solidFill>
              <a:schemeClr val="dk2"/>
            </a:solidFill>
            <a:prstDash val="solid"/>
            <a:round/>
            <a:headEnd len="med" w="med" type="none"/>
            <a:tailEnd len="med" w="med" type="none"/>
          </a:ln>
        </p:spPr>
      </p:cxnSp>
      <p:sp>
        <p:nvSpPr>
          <p:cNvPr id="224" name="Google Shape;224;p51"/>
          <p:cNvSpPr txBox="1"/>
          <p:nvPr/>
        </p:nvSpPr>
        <p:spPr>
          <a:xfrm>
            <a:off x="670100" y="8851300"/>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 Evaluating Evidence &amp; Perspective</a:t>
            </a:r>
            <a:endParaRPr sz="1200">
              <a:latin typeface="Inter"/>
              <a:ea typeface="Inter"/>
              <a:cs typeface="Inter"/>
              <a:sym typeface="Inter"/>
            </a:endParaRPr>
          </a:p>
        </p:txBody>
      </p:sp>
      <p:cxnSp>
        <p:nvCxnSpPr>
          <p:cNvPr id="225" name="Google Shape;225;p51"/>
          <p:cNvCxnSpPr/>
          <p:nvPr/>
        </p:nvCxnSpPr>
        <p:spPr>
          <a:xfrm>
            <a:off x="3928550" y="2040700"/>
            <a:ext cx="0" cy="212400"/>
          </a:xfrm>
          <a:prstGeom prst="straightConnector1">
            <a:avLst/>
          </a:prstGeom>
          <a:noFill/>
          <a:ln cap="flat" cmpd="sng" w="9525">
            <a:solidFill>
              <a:schemeClr val="dk2"/>
            </a:solidFill>
            <a:prstDash val="solid"/>
            <a:round/>
            <a:headEnd len="med" w="med" type="none"/>
            <a:tailEnd len="med" w="med" type="none"/>
          </a:ln>
        </p:spPr>
      </p:cxnSp>
      <p:cxnSp>
        <p:nvCxnSpPr>
          <p:cNvPr id="226" name="Google Shape;226;p51"/>
          <p:cNvCxnSpPr/>
          <p:nvPr/>
        </p:nvCxnSpPr>
        <p:spPr>
          <a:xfrm>
            <a:off x="6296500" y="2040700"/>
            <a:ext cx="0" cy="212400"/>
          </a:xfrm>
          <a:prstGeom prst="straightConnector1">
            <a:avLst/>
          </a:prstGeom>
          <a:noFill/>
          <a:ln cap="flat" cmpd="sng" w="9525">
            <a:solidFill>
              <a:schemeClr val="dk2"/>
            </a:solidFill>
            <a:prstDash val="solid"/>
            <a:round/>
            <a:headEnd len="med" w="med" type="none"/>
            <a:tailEnd len="med" w="med" type="none"/>
          </a:ln>
        </p:spPr>
      </p:cxnSp>
      <p:sp>
        <p:nvSpPr>
          <p:cNvPr id="227" name="Google Shape;227;p51"/>
          <p:cNvSpPr txBox="1"/>
          <p:nvPr/>
        </p:nvSpPr>
        <p:spPr>
          <a:xfrm>
            <a:off x="584600" y="5907925"/>
            <a:ext cx="6726000" cy="3364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Reflection &amp; Analysis: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this firsthand account compare to what you expected life on the trail to be?</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Luzena Stanley Wilson’s story teach about the strength and adaptability of women on the trail?</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1" name="Shape 231"/>
        <p:cNvGrpSpPr/>
        <p:nvPr/>
      </p:nvGrpSpPr>
      <p:grpSpPr>
        <a:xfrm>
          <a:off x="0" y="0"/>
          <a:ext cx="0" cy="0"/>
          <a:chOff x="0" y="0"/>
          <a:chExt cx="0" cy="0"/>
        </a:xfrm>
      </p:grpSpPr>
      <p:pic>
        <p:nvPicPr>
          <p:cNvPr id="232" name="Google Shape;232;p52"/>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33" name="Google Shape;233;p5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4" name="Google Shape;234;p5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35" name="Google Shape;235;p52"/>
          <p:cNvSpPr txBox="1"/>
          <p:nvPr/>
        </p:nvSpPr>
        <p:spPr>
          <a:xfrm>
            <a:off x="455250" y="795075"/>
            <a:ext cx="68622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As you move through the inside/outside circle, take notes about each of the sources. Include specific evidence and explain the perspective.</a:t>
            </a:r>
            <a:endParaRPr sz="1400">
              <a:latin typeface="Halant"/>
              <a:ea typeface="Halant"/>
              <a:cs typeface="Halant"/>
              <a:sym typeface="Halant"/>
            </a:endParaRPr>
          </a:p>
        </p:txBody>
      </p:sp>
      <p:sp>
        <p:nvSpPr>
          <p:cNvPr id="236" name="Google Shape;236;p52"/>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Evaluating Evidence </a:t>
            </a:r>
            <a:r>
              <a:rPr lang="en" sz="1400">
                <a:solidFill>
                  <a:schemeClr val="dk1"/>
                </a:solidFill>
                <a:latin typeface="Halant"/>
                <a:ea typeface="Halant"/>
                <a:cs typeface="Halant"/>
                <a:sym typeface="Halant"/>
              </a:rPr>
              <a:t>&amp; Perspective</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Women on the Trail</a:t>
            </a:r>
            <a:endParaRPr sz="1900">
              <a:solidFill>
                <a:schemeClr val="dk1"/>
              </a:solidFill>
              <a:latin typeface="Plus Jakarta Sans"/>
              <a:ea typeface="Plus Jakarta Sans"/>
              <a:cs typeface="Plus Jakarta Sans"/>
              <a:sym typeface="Plus Jakarta Sans"/>
            </a:endParaRPr>
          </a:p>
        </p:txBody>
      </p:sp>
      <p:pic>
        <p:nvPicPr>
          <p:cNvPr id="237" name="Google Shape;237;p52"/>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238" name="Google Shape;238;p52"/>
          <p:cNvGraphicFramePr/>
          <p:nvPr/>
        </p:nvGraphicFramePr>
        <p:xfrm>
          <a:off x="952650" y="1532475"/>
          <a:ext cx="3000000" cy="3000000"/>
        </p:xfrm>
        <a:graphic>
          <a:graphicData uri="http://schemas.openxmlformats.org/drawingml/2006/table">
            <a:tbl>
              <a:tblPr>
                <a:noFill/>
                <a:tableStyleId>{4C19535B-FAB6-4DBA-84E3-90D64F1DD9CC}</a:tableStyleId>
              </a:tblPr>
              <a:tblGrid>
                <a:gridCol w="2933700"/>
                <a:gridCol w="2933700"/>
              </a:tblGrid>
              <a:tr h="381000">
                <a:tc gridSpan="2">
                  <a:txBody>
                    <a:bodyPr/>
                    <a:lstStyle/>
                    <a:p>
                      <a:pPr indent="0" lvl="0" marL="0" rtl="0" algn="l">
                        <a:spcBef>
                          <a:spcPts val="0"/>
                        </a:spcBef>
                        <a:spcAft>
                          <a:spcPts val="0"/>
                        </a:spcAft>
                        <a:buNone/>
                      </a:pPr>
                      <a:r>
                        <a:rPr b="1" lang="en" sz="1200">
                          <a:latin typeface="Inter"/>
                          <a:ea typeface="Inter"/>
                          <a:cs typeface="Inter"/>
                          <a:sym typeface="Inter"/>
                        </a:rPr>
                        <a:t>Your Source: </a:t>
                      </a:r>
                      <a:endParaRPr b="1" sz="1200">
                        <a:latin typeface="Inter"/>
                        <a:ea typeface="Inter"/>
                        <a:cs typeface="Inter"/>
                        <a:sym typeface="Inter"/>
                      </a:endParaRPr>
                    </a:p>
                  </a:txBody>
                  <a:tcPr marT="91425" marB="91425" marR="91425" marL="91425">
                    <a:solidFill>
                      <a:srgbClr val="D9D9D9"/>
                    </a:solidFill>
                  </a:tcPr>
                </a:tc>
                <a:tc hMerge="1"/>
              </a:tr>
              <a:tr h="381000">
                <a:tc gridSpan="2">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tc>
                <a:tc hMerge="1"/>
              </a:tr>
              <a:tr h="381000">
                <a:tc>
                  <a:txBody>
                    <a:bodyPr/>
                    <a:lstStyle/>
                    <a:p>
                      <a:pPr indent="0" lvl="0" marL="0" rtl="0" algn="l">
                        <a:spcBef>
                          <a:spcPts val="0"/>
                        </a:spcBef>
                        <a:spcAft>
                          <a:spcPts val="0"/>
                        </a:spcAft>
                        <a:buNone/>
                      </a:pPr>
                      <a:r>
                        <a:rPr b="1" lang="en" sz="1200">
                          <a:latin typeface="Inter"/>
                          <a:ea typeface="Inter"/>
                          <a:cs typeface="Inter"/>
                          <a:sym typeface="Inter"/>
                        </a:rPr>
                        <a:t>Source: </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Source:</a:t>
                      </a:r>
                      <a:endParaRPr b="1" sz="1200">
                        <a:latin typeface="Inter"/>
                        <a:ea typeface="Inter"/>
                        <a:cs typeface="Inter"/>
                        <a:sym typeface="Inter"/>
                      </a:endParaRPr>
                    </a:p>
                  </a:txBody>
                  <a:tcPr marT="91425" marB="91425" marR="91425" marL="91425">
                    <a:solidFill>
                      <a:srgbClr val="D9D9D9"/>
                    </a:solidFill>
                  </a:tcPr>
                </a:tc>
              </a:tr>
              <a:tr h="38100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Source:</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Source: </a:t>
                      </a:r>
                      <a:endParaRPr b="1" sz="1200">
                        <a:latin typeface="Inter"/>
                        <a:ea typeface="Inter"/>
                        <a:cs typeface="Inter"/>
                        <a:sym typeface="Inter"/>
                      </a:endParaRPr>
                    </a:p>
                  </a:txBody>
                  <a:tcPr marT="91425" marB="91425" marR="91425" marL="91425">
                    <a:solidFill>
                      <a:srgbClr val="D9D9D9"/>
                    </a:solidFill>
                  </a:tcPr>
                </a:tc>
              </a:tr>
              <a:tr h="38100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2" name="Shape 242"/>
        <p:cNvGrpSpPr/>
        <p:nvPr/>
      </p:nvGrpSpPr>
      <p:grpSpPr>
        <a:xfrm>
          <a:off x="0" y="0"/>
          <a:ext cx="0" cy="0"/>
          <a:chOff x="0" y="0"/>
          <a:chExt cx="0" cy="0"/>
        </a:xfrm>
      </p:grpSpPr>
      <p:sp>
        <p:nvSpPr>
          <p:cNvPr id="243" name="Google Shape;243;p5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44" name="Google Shape;244;p5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45" name="Google Shape;245;p5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46" name="Google Shape;246;p53"/>
          <p:cNvSpPr txBox="1"/>
          <p:nvPr/>
        </p:nvSpPr>
        <p:spPr>
          <a:xfrm>
            <a:off x="731000" y="1807350"/>
            <a:ext cx="6310500" cy="12507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l">
              <a:spcBef>
                <a:spcPts val="0"/>
              </a:spcBef>
              <a:spcAft>
                <a:spcPts val="0"/>
              </a:spcAft>
              <a:buClr>
                <a:schemeClr val="dk1"/>
              </a:buClr>
              <a:buSzPts val="1200"/>
              <a:buFont typeface="Arial"/>
              <a:buNone/>
            </a:pPr>
            <a:r>
              <a:rPr lang="en" sz="1700">
                <a:solidFill>
                  <a:schemeClr val="dk1"/>
                </a:solidFill>
                <a:latin typeface="Inter"/>
                <a:ea typeface="Inter"/>
                <a:cs typeface="Inter"/>
                <a:sym typeface="Inter"/>
              </a:rPr>
              <a:t>What types of challenges did women face in the West as American migration increased?</a:t>
            </a:r>
            <a:endParaRPr b="1" sz="1700">
              <a:solidFill>
                <a:schemeClr val="dk1"/>
              </a:solidFill>
              <a:latin typeface="Inter"/>
              <a:ea typeface="Inter"/>
              <a:cs typeface="Inter"/>
              <a:sym typeface="Inter"/>
            </a:endParaRPr>
          </a:p>
        </p:txBody>
      </p:sp>
      <p:sp>
        <p:nvSpPr>
          <p:cNvPr id="247" name="Google Shape;247;p53"/>
          <p:cNvSpPr txBox="1"/>
          <p:nvPr/>
        </p:nvSpPr>
        <p:spPr>
          <a:xfrm>
            <a:off x="0" y="0"/>
            <a:ext cx="7772400" cy="114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 Unit 8: Sectional Tensions (1820-1860)</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400">
                <a:solidFill>
                  <a:schemeClr val="dk1"/>
                </a:solidFill>
                <a:latin typeface="Plus Jakarta Sans Medium"/>
                <a:ea typeface="Plus Jakarta Sans Medium"/>
                <a:cs typeface="Plus Jakarta Sans Medium"/>
                <a:sym typeface="Plus Jakarta Sans Medium"/>
              </a:rPr>
              <a:t>Exit Ticket - Lesson 3</a:t>
            </a:r>
            <a:endParaRPr>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p:txBody>
      </p:sp>
      <p:pic>
        <p:nvPicPr>
          <p:cNvPr id="248" name="Google Shape;248;p5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49" name="Google Shape;249;p53"/>
          <p:cNvSpPr txBox="1"/>
          <p:nvPr/>
        </p:nvSpPr>
        <p:spPr>
          <a:xfrm>
            <a:off x="330000" y="12308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250" name="Google Shape;250;p53"/>
          <p:cNvSpPr txBox="1"/>
          <p:nvPr/>
        </p:nvSpPr>
        <p:spPr>
          <a:xfrm>
            <a:off x="455250" y="3173763"/>
            <a:ext cx="6861900" cy="2185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000">
                <a:latin typeface="Halant"/>
                <a:ea typeface="Halant"/>
                <a:cs typeface="Halant"/>
                <a:sym typeface="Halant"/>
              </a:rPr>
              <a:t>Directions: </a:t>
            </a:r>
            <a:r>
              <a:rPr lang="en" sz="1000">
                <a:latin typeface="Halant"/>
                <a:ea typeface="Halant"/>
                <a:cs typeface="Halant"/>
                <a:sym typeface="Halant"/>
              </a:rPr>
              <a:t>Write a letter to someone living in the East about the experience in the West.</a:t>
            </a:r>
            <a:endParaRPr sz="1000">
              <a:latin typeface="Halant"/>
              <a:ea typeface="Halant"/>
              <a:cs typeface="Halant"/>
              <a:sym typeface="Halant"/>
            </a:endParaRPr>
          </a:p>
          <a:p>
            <a:pPr indent="0" lvl="0" marL="0" rtl="0" algn="l">
              <a:spcBef>
                <a:spcPts val="0"/>
              </a:spcBef>
              <a:spcAft>
                <a:spcPts val="0"/>
              </a:spcAft>
              <a:buNone/>
            </a:pPr>
            <a:r>
              <a:t/>
            </a:r>
            <a:endParaRPr sz="1000">
              <a:latin typeface="Halant"/>
              <a:ea typeface="Halant"/>
              <a:cs typeface="Halant"/>
              <a:sym typeface="Halant"/>
            </a:endParaRPr>
          </a:p>
          <a:p>
            <a:pPr indent="0" lvl="0" marL="0" rtl="0" algn="l">
              <a:spcBef>
                <a:spcPts val="0"/>
              </a:spcBef>
              <a:spcAft>
                <a:spcPts val="0"/>
              </a:spcAft>
              <a:buNone/>
            </a:pPr>
            <a:r>
              <a:rPr b="1" lang="en" sz="1000">
                <a:solidFill>
                  <a:srgbClr val="000000"/>
                </a:solidFill>
                <a:latin typeface="Halant"/>
                <a:ea typeface="Halant"/>
                <a:cs typeface="Halant"/>
                <a:sym typeface="Halant"/>
              </a:rPr>
              <a:t>Your letter should include:</a:t>
            </a:r>
            <a:endParaRPr b="1" sz="1000">
              <a:solidFill>
                <a:srgbClr val="000000"/>
              </a:solidFill>
              <a:latin typeface="Halant"/>
              <a:ea typeface="Halant"/>
              <a:cs typeface="Halant"/>
              <a:sym typeface="Halant"/>
            </a:endParaRPr>
          </a:p>
          <a:p>
            <a:pPr indent="-292100" lvl="0" marL="457200" rtl="0" algn="l">
              <a:spcBef>
                <a:spcPts val="0"/>
              </a:spcBef>
              <a:spcAft>
                <a:spcPts val="0"/>
              </a:spcAft>
              <a:buClr>
                <a:srgbClr val="000000"/>
              </a:buClr>
              <a:buSzPts val="1000"/>
              <a:buFont typeface="Halant"/>
              <a:buAutoNum type="arabicPeriod"/>
            </a:pPr>
            <a:r>
              <a:rPr lang="en" sz="1000">
                <a:solidFill>
                  <a:srgbClr val="000000"/>
                </a:solidFill>
                <a:latin typeface="Halant"/>
                <a:ea typeface="Halant"/>
                <a:cs typeface="Halant"/>
                <a:sym typeface="Halant"/>
              </a:rPr>
              <a:t>One reason for moving west</a:t>
            </a:r>
            <a:endParaRPr sz="1000">
              <a:solidFill>
                <a:srgbClr val="000000"/>
              </a:solidFill>
              <a:latin typeface="Halant"/>
              <a:ea typeface="Halant"/>
              <a:cs typeface="Halant"/>
              <a:sym typeface="Halant"/>
            </a:endParaRPr>
          </a:p>
          <a:p>
            <a:pPr indent="-292100" lvl="0" marL="457200" rtl="0" algn="l">
              <a:spcBef>
                <a:spcPts val="0"/>
              </a:spcBef>
              <a:spcAft>
                <a:spcPts val="0"/>
              </a:spcAft>
              <a:buClr>
                <a:srgbClr val="000000"/>
              </a:buClr>
              <a:buSzPts val="1000"/>
              <a:buFont typeface="Halant"/>
              <a:buAutoNum type="arabicPeriod"/>
            </a:pPr>
            <a:r>
              <a:rPr lang="en" sz="1000">
                <a:solidFill>
                  <a:srgbClr val="000000"/>
                </a:solidFill>
                <a:latin typeface="Halant"/>
                <a:ea typeface="Halant"/>
                <a:cs typeface="Halant"/>
                <a:sym typeface="Halant"/>
              </a:rPr>
              <a:t>One complaint, concern, or worry about your journey</a:t>
            </a:r>
            <a:endParaRPr sz="1000">
              <a:solidFill>
                <a:srgbClr val="000000"/>
              </a:solidFill>
              <a:latin typeface="Halant"/>
              <a:ea typeface="Halant"/>
              <a:cs typeface="Halant"/>
              <a:sym typeface="Halant"/>
            </a:endParaRPr>
          </a:p>
          <a:p>
            <a:pPr indent="-292100" lvl="0" marL="457200" rtl="0" algn="l">
              <a:spcBef>
                <a:spcPts val="0"/>
              </a:spcBef>
              <a:spcAft>
                <a:spcPts val="0"/>
              </a:spcAft>
              <a:buClr>
                <a:srgbClr val="000000"/>
              </a:buClr>
              <a:buSzPts val="1000"/>
              <a:buFont typeface="Halant"/>
              <a:buAutoNum type="arabicPeriod"/>
            </a:pPr>
            <a:r>
              <a:rPr lang="en" sz="1000">
                <a:solidFill>
                  <a:srgbClr val="000000"/>
                </a:solidFill>
                <a:latin typeface="Halant"/>
                <a:ea typeface="Halant"/>
                <a:cs typeface="Halant"/>
                <a:sym typeface="Halant"/>
              </a:rPr>
              <a:t>A regret of something or someone you left behind</a:t>
            </a:r>
            <a:endParaRPr sz="1000">
              <a:solidFill>
                <a:srgbClr val="000000"/>
              </a:solidFill>
              <a:latin typeface="Halant"/>
              <a:ea typeface="Halant"/>
              <a:cs typeface="Halant"/>
              <a:sym typeface="Halant"/>
            </a:endParaRPr>
          </a:p>
          <a:p>
            <a:pPr indent="-292100" lvl="0" marL="457200" rtl="0" algn="l">
              <a:spcBef>
                <a:spcPts val="0"/>
              </a:spcBef>
              <a:spcAft>
                <a:spcPts val="0"/>
              </a:spcAft>
              <a:buClr>
                <a:srgbClr val="000000"/>
              </a:buClr>
              <a:buSzPts val="1000"/>
              <a:buFont typeface="Halant"/>
              <a:buAutoNum type="arabicPeriod"/>
            </a:pPr>
            <a:r>
              <a:rPr lang="en" sz="1000">
                <a:solidFill>
                  <a:srgbClr val="000000"/>
                </a:solidFill>
                <a:latin typeface="Halant"/>
                <a:ea typeface="Halant"/>
                <a:cs typeface="Halant"/>
                <a:sym typeface="Halant"/>
              </a:rPr>
              <a:t>An idea about what you wish you might have done differently about your journey (Ex: </a:t>
            </a:r>
            <a:r>
              <a:rPr lang="en" sz="1000">
                <a:latin typeface="Halant"/>
                <a:ea typeface="Halant"/>
                <a:cs typeface="Halant"/>
                <a:sym typeface="Halant"/>
              </a:rPr>
              <a:t>y</a:t>
            </a:r>
            <a:r>
              <a:rPr lang="en" sz="1000">
                <a:solidFill>
                  <a:srgbClr val="000000"/>
                </a:solidFill>
                <a:latin typeface="Halant"/>
                <a:ea typeface="Halant"/>
                <a:cs typeface="Halant"/>
                <a:sym typeface="Halant"/>
              </a:rPr>
              <a:t>our packing, your travel route</a:t>
            </a:r>
            <a:r>
              <a:rPr lang="en" sz="1000">
                <a:latin typeface="Halant"/>
                <a:ea typeface="Halant"/>
                <a:cs typeface="Halant"/>
                <a:sym typeface="Halant"/>
              </a:rPr>
              <a:t>, etc.)</a:t>
            </a:r>
            <a:endParaRPr sz="1000">
              <a:solidFill>
                <a:srgbClr val="000000"/>
              </a:solidFill>
              <a:latin typeface="Halant"/>
              <a:ea typeface="Halant"/>
              <a:cs typeface="Halant"/>
              <a:sym typeface="Halant"/>
            </a:endParaRPr>
          </a:p>
          <a:p>
            <a:pPr indent="0" lvl="0" marL="457200" rtl="0" algn="l">
              <a:spcBef>
                <a:spcPts val="0"/>
              </a:spcBef>
              <a:spcAft>
                <a:spcPts val="0"/>
              </a:spcAft>
              <a:buNone/>
            </a:pPr>
            <a:r>
              <a:t/>
            </a:r>
            <a:endParaRPr sz="1000">
              <a:solidFill>
                <a:srgbClr val="000000"/>
              </a:solidFill>
              <a:latin typeface="Halant"/>
              <a:ea typeface="Halant"/>
              <a:cs typeface="Halant"/>
              <a:sym typeface="Halant"/>
            </a:endParaRPr>
          </a:p>
          <a:p>
            <a:pPr indent="0" lvl="0" marL="0" rtl="0" algn="l">
              <a:spcBef>
                <a:spcPts val="0"/>
              </a:spcBef>
              <a:spcAft>
                <a:spcPts val="0"/>
              </a:spcAft>
              <a:buNone/>
            </a:pPr>
            <a:r>
              <a:rPr b="1" lang="en" sz="1000">
                <a:solidFill>
                  <a:srgbClr val="000000"/>
                </a:solidFill>
                <a:latin typeface="Halant"/>
                <a:ea typeface="Halant"/>
                <a:cs typeface="Halant"/>
                <a:sym typeface="Halant"/>
              </a:rPr>
              <a:t>Format and Requirements:</a:t>
            </a:r>
            <a:endParaRPr b="1" sz="1000">
              <a:solidFill>
                <a:srgbClr val="000000"/>
              </a:solidFill>
              <a:latin typeface="Halant"/>
              <a:ea typeface="Halant"/>
              <a:cs typeface="Halant"/>
              <a:sym typeface="Halant"/>
            </a:endParaRPr>
          </a:p>
          <a:p>
            <a:pPr indent="-292100" lvl="0" marL="457200" rtl="0" algn="l">
              <a:spcBef>
                <a:spcPts val="0"/>
              </a:spcBef>
              <a:spcAft>
                <a:spcPts val="0"/>
              </a:spcAft>
              <a:buClr>
                <a:srgbClr val="000000"/>
              </a:buClr>
              <a:buSzPts val="1000"/>
              <a:buFont typeface="Halant"/>
              <a:buChar char="●"/>
            </a:pPr>
            <a:r>
              <a:rPr lang="en" sz="1000">
                <a:solidFill>
                  <a:srgbClr val="000000"/>
                </a:solidFill>
                <a:latin typeface="Halant"/>
                <a:ea typeface="Halant"/>
                <a:cs typeface="Halant"/>
                <a:sym typeface="Halant"/>
              </a:rPr>
              <a:t>Write at least two paragraphs (or about 8–10 sentences).</a:t>
            </a:r>
            <a:endParaRPr sz="1000">
              <a:solidFill>
                <a:srgbClr val="000000"/>
              </a:solidFill>
              <a:latin typeface="Halant"/>
              <a:ea typeface="Halant"/>
              <a:cs typeface="Halant"/>
              <a:sym typeface="Halant"/>
            </a:endParaRPr>
          </a:p>
          <a:p>
            <a:pPr indent="-292100" lvl="0" marL="457200" rtl="0" algn="l">
              <a:spcBef>
                <a:spcPts val="0"/>
              </a:spcBef>
              <a:spcAft>
                <a:spcPts val="0"/>
              </a:spcAft>
              <a:buClr>
                <a:srgbClr val="000000"/>
              </a:buClr>
              <a:buSzPts val="1000"/>
              <a:buFont typeface="Halant"/>
              <a:buChar char="●"/>
            </a:pPr>
            <a:r>
              <a:rPr lang="en" sz="1000">
                <a:solidFill>
                  <a:srgbClr val="000000"/>
                </a:solidFill>
                <a:latin typeface="Halant"/>
                <a:ea typeface="Halant"/>
                <a:cs typeface="Halant"/>
                <a:sym typeface="Halant"/>
              </a:rPr>
              <a:t>Use historical vocabulary such as "Oregon Trail,” “cholera,” “wagon trains,” etc. </a:t>
            </a:r>
            <a:endParaRPr sz="1000">
              <a:solidFill>
                <a:srgbClr val="000000"/>
              </a:solidFill>
              <a:latin typeface="Halant"/>
              <a:ea typeface="Halant"/>
              <a:cs typeface="Halant"/>
              <a:sym typeface="Halant"/>
            </a:endParaRPr>
          </a:p>
          <a:p>
            <a:pPr indent="-292100" lvl="0" marL="457200" rtl="0" algn="l">
              <a:spcBef>
                <a:spcPts val="0"/>
              </a:spcBef>
              <a:spcAft>
                <a:spcPts val="1200"/>
              </a:spcAft>
              <a:buClr>
                <a:srgbClr val="000000"/>
              </a:buClr>
              <a:buSzPts val="1000"/>
              <a:buFont typeface="Inter"/>
              <a:buChar char="●"/>
            </a:pPr>
            <a:r>
              <a:rPr lang="en" sz="1000">
                <a:solidFill>
                  <a:srgbClr val="000000"/>
                </a:solidFill>
                <a:latin typeface="Halant"/>
                <a:ea typeface="Halant"/>
                <a:cs typeface="Halant"/>
                <a:sym typeface="Halant"/>
              </a:rPr>
              <a:t>Sign your letter with a fictional persona (as a trail leader, a mother, a Pony Express rider, a religious pilgrim, etc.”).</a:t>
            </a:r>
            <a:endParaRPr sz="1000">
              <a:solidFill>
                <a:srgbClr val="000000"/>
              </a:solidFill>
              <a:latin typeface="Halant"/>
              <a:ea typeface="Halant"/>
              <a:cs typeface="Halant"/>
              <a:sym typeface="Halant"/>
            </a:endParaRPr>
          </a:p>
        </p:txBody>
      </p:sp>
      <p:sp>
        <p:nvSpPr>
          <p:cNvPr id="251" name="Google Shape;251;p53"/>
          <p:cNvSpPr txBox="1"/>
          <p:nvPr/>
        </p:nvSpPr>
        <p:spPr>
          <a:xfrm>
            <a:off x="316200" y="5361075"/>
            <a:ext cx="7112400" cy="39606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00000"/>
              </a:lnSpc>
              <a:spcBef>
                <a:spcPts val="1200"/>
              </a:spcBef>
              <a:spcAft>
                <a:spcPts val="1200"/>
              </a:spcAft>
              <a:buNone/>
            </a:pPr>
            <a:r>
              <a:t/>
            </a:r>
            <a:endParaRPr sz="11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